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al Narrow" panose="020B0606020202030204" pitchFamily="34" charset="0"/>
      <p:regular r:id="rId11"/>
      <p:bold r:id="rId12"/>
      <p:italic r:id="rId13"/>
      <p:boldItalic r:id="rId14"/>
    </p:embeddedFont>
    <p:embeddedFont>
      <p:font typeface="Blinker" panose="020B0604020202020204" charset="0"/>
      <p:regular r:id="rId15"/>
    </p:embeddedFont>
    <p:embeddedFont>
      <p:font typeface="Calibri" panose="020F0502020204030204" pitchFamily="34" charset="0"/>
      <p:regular r:id="rId16"/>
      <p:bold r:id="rId17"/>
      <p:italic r:id="rId18"/>
      <p:boldItalic r:id="rId19"/>
    </p:embeddedFont>
    <p:embeddedFont>
      <p:font typeface="Garet" panose="020B0604020202020204" charset="0"/>
      <p:regular r:id="rId20"/>
    </p:embeddedFont>
    <p:embeddedFont>
      <p:font typeface="Garet Bold" panose="020B0604020202020204" charset="0"/>
      <p:regular r:id="rId21"/>
    </p:embeddedFont>
    <p:embeddedFont>
      <p:font typeface="Glacial Indifference" panose="020B0604020202020204" charset="0"/>
      <p:regular r:id="rId22"/>
    </p:embeddedFont>
    <p:embeddedFont>
      <p:font typeface="Glacial Indifference Bold" panose="020B0604020202020204" charset="0"/>
      <p:regular r:id="rId23"/>
    </p:embeddedFont>
    <p:embeddedFont>
      <p:font typeface="League Spartan" panose="020B0604020202020204" charset="0"/>
      <p:regular r:id="rId24"/>
    </p:embeddedFont>
    <p:embeddedFont>
      <p:font typeface="Mont Bold" panose="020B0604020202020204" charset="0"/>
      <p:regular r:id="rId25"/>
    </p:embeddedFont>
    <p:embeddedFont>
      <p:font typeface="Poppins" panose="000005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37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9.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ALPHA</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Problem statement</a:t>
            </a:r>
          </a:p>
        </p:txBody>
      </p:sp>
      <p:sp>
        <p:nvSpPr>
          <p:cNvPr id="6" name="TextBox 6"/>
          <p:cNvSpPr txBox="1"/>
          <p:nvPr/>
        </p:nvSpPr>
        <p:spPr>
          <a:xfrm>
            <a:off x="804578" y="4218302"/>
            <a:ext cx="7696631" cy="1519647"/>
          </a:xfrm>
          <a:prstGeom prst="rect">
            <a:avLst/>
          </a:prstGeom>
        </p:spPr>
        <p:txBody>
          <a:bodyPr lIns="0" tIns="0" rIns="0" bIns="0" rtlCol="0" anchor="t">
            <a:spAutoFit/>
          </a:bodyPr>
          <a:lstStyle/>
          <a:p>
            <a:pPr marL="0" lvl="0" indent="0" algn="l">
              <a:lnSpc>
                <a:spcPts val="2954"/>
              </a:lnSpc>
              <a:spcBef>
                <a:spcPct val="0"/>
              </a:spcBef>
            </a:pPr>
            <a:r>
              <a:rPr lang="en-US" sz="2000" b="1" dirty="0">
                <a:solidFill>
                  <a:srgbClr val="D1D5DB"/>
                </a:solidFill>
                <a:latin typeface="Mont Bold" panose="020B0604020202020204" charset="0"/>
              </a:rPr>
              <a:t>Our business model aims to </a:t>
            </a:r>
            <a:r>
              <a:rPr lang="en-US" sz="2000" b="1" i="0" dirty="0">
                <a:solidFill>
                  <a:srgbClr val="D1D5DB"/>
                </a:solidFill>
                <a:effectLst/>
                <a:latin typeface="Mont Bold" panose="020B0604020202020204" charset="0"/>
              </a:rPr>
              <a:t>address the problems of information accessibility, open data utilization, effective communication, and community engagement related to infrastructure and utility issues in the community</a:t>
            </a:r>
            <a:endParaRPr lang="en-US" sz="1969" b="1" u="none" strike="noStrike" dirty="0">
              <a:solidFill>
                <a:srgbClr val="F5F5F3"/>
              </a:solidFill>
              <a:latin typeface="Mont Bold" panose="020B0604020202020204" charset="0"/>
            </a:endParaRPr>
          </a:p>
        </p:txBody>
      </p:sp>
      <p:sp>
        <p:nvSpPr>
          <p:cNvPr id="7" name="TextBox 7"/>
          <p:cNvSpPr txBox="1"/>
          <p:nvPr/>
        </p:nvSpPr>
        <p:spPr>
          <a:xfrm>
            <a:off x="726781" y="5905500"/>
            <a:ext cx="7696631" cy="3058530"/>
          </a:xfrm>
          <a:prstGeom prst="rect">
            <a:avLst/>
          </a:prstGeom>
        </p:spPr>
        <p:txBody>
          <a:bodyPr lIns="0" tIns="0" rIns="0" bIns="0" rtlCol="0" anchor="t">
            <a:spAutoFit/>
          </a:bodyPr>
          <a:lstStyle/>
          <a:p>
            <a:pPr marL="0" lvl="0" indent="0" algn="l">
              <a:lnSpc>
                <a:spcPts val="2954"/>
              </a:lnSpc>
              <a:spcBef>
                <a:spcPct val="0"/>
              </a:spcBef>
            </a:pPr>
            <a:r>
              <a:rPr lang="en-US" sz="1972" b="1" i="0" dirty="0">
                <a:solidFill>
                  <a:srgbClr val="D1D5DB"/>
                </a:solidFill>
                <a:effectLst/>
                <a:latin typeface="Mont Bold" panose="020B0604020202020204" charset="0"/>
              </a:rPr>
              <a:t>In conclusion, creating a platform that enables users to report and track community issues on a map is important and relevant to a broad range of target audiences. It promotes transparency, civic engagement, resource efficiency, and overall community well-being. By addressing these pressing problems and fostering collaboration, your platform can have a positive and lasting impact on the society it serves</a:t>
            </a:r>
            <a:endParaRPr lang="en-US" sz="1972" b="1" u="none" strike="noStrike" dirty="0">
              <a:solidFill>
                <a:srgbClr val="F5F5F3"/>
              </a:solidFill>
              <a:latin typeface="Mont Bold" panose="020B0604020202020204" charset="0"/>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2509051"/>
            <a:chOff x="0" y="190500"/>
            <a:chExt cx="10168642" cy="3345402"/>
          </a:xfrm>
        </p:grpSpPr>
        <p:sp>
          <p:nvSpPr>
            <p:cNvPr id="11" name="TextBox 11"/>
            <p:cNvSpPr txBox="1"/>
            <p:nvPr/>
          </p:nvSpPr>
          <p:spPr>
            <a:xfrm>
              <a:off x="0" y="2924366"/>
              <a:ext cx="10168642" cy="611536"/>
            </a:xfrm>
            <a:prstGeom prst="rect">
              <a:avLst/>
            </a:prstGeom>
          </p:spPr>
          <p:txBody>
            <a:bodyPr lIns="0" tIns="0" rIns="0" bIns="0" rtlCol="0" anchor="t">
              <a:spAutoFit/>
            </a:bodyPr>
            <a:lstStyle/>
            <a:p>
              <a:pPr marL="0" lvl="0" indent="0" algn="l">
                <a:lnSpc>
                  <a:spcPts val="3777"/>
                </a:lnSpc>
                <a:spcBef>
                  <a:spcPct val="0"/>
                </a:spcBef>
              </a:pPr>
              <a:endParaRPr lang="en-US" sz="2905" u="none" strike="noStrike" dirty="0">
                <a:solidFill>
                  <a:srgbClr val="FFFFFF"/>
                </a:solidFill>
                <a:latin typeface="Glacial Indifference"/>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dirty="0">
                  <a:solidFill>
                    <a:srgbClr val="FFFFFF"/>
                  </a:solidFill>
                  <a:latin typeface="League Spartan"/>
                </a:rPr>
                <a:t>Solution</a:t>
              </a:r>
            </a:p>
          </p:txBody>
        </p:sp>
      </p:grpSp>
      <p:sp>
        <p:nvSpPr>
          <p:cNvPr id="13" name="TextBox 12">
            <a:extLst>
              <a:ext uri="{FF2B5EF4-FFF2-40B4-BE49-F238E27FC236}">
                <a16:creationId xmlns:a16="http://schemas.microsoft.com/office/drawing/2014/main" id="{36F18B12-79F6-E699-FAB9-D56986142E07}"/>
              </a:ext>
            </a:extLst>
          </p:cNvPr>
          <p:cNvSpPr txBox="1"/>
          <p:nvPr/>
        </p:nvSpPr>
        <p:spPr>
          <a:xfrm>
            <a:off x="8915400" y="3009900"/>
            <a:ext cx="7086600" cy="4401205"/>
          </a:xfrm>
          <a:prstGeom prst="rect">
            <a:avLst/>
          </a:prstGeom>
          <a:noFill/>
        </p:spPr>
        <p:txBody>
          <a:bodyPr wrap="square" rtlCol="0">
            <a:spAutoFit/>
          </a:bodyPr>
          <a:lstStyle/>
          <a:p>
            <a:r>
              <a:rPr lang="en-US" sz="2800" dirty="0">
                <a:solidFill>
                  <a:schemeClr val="bg1"/>
                </a:solidFill>
                <a:latin typeface="Mont Bold" panose="020B0604020202020204" charset="0"/>
              </a:rPr>
              <a:t>A Mobile Website that gives </a:t>
            </a:r>
            <a:r>
              <a:rPr lang="en-US" sz="2800" dirty="0" err="1">
                <a:solidFill>
                  <a:schemeClr val="bg1"/>
                </a:solidFill>
                <a:latin typeface="Mont Bold" panose="020B0604020202020204" charset="0"/>
              </a:rPr>
              <a:t>informations</a:t>
            </a:r>
            <a:r>
              <a:rPr lang="en-US" sz="2800" dirty="0">
                <a:solidFill>
                  <a:schemeClr val="bg1"/>
                </a:solidFill>
                <a:latin typeface="Mont Bold" panose="020B0604020202020204" charset="0"/>
              </a:rPr>
              <a:t> of various Problems like Water, Electricity, Sewer from around the Community, Open Source Data etc. And Display them a Map. Looking Forward to Seek other Features also which can be helpful for the Society. AND save the time of the </a:t>
            </a:r>
            <a:r>
              <a:rPr lang="en-US" sz="2800" dirty="0" err="1">
                <a:solidFill>
                  <a:schemeClr val="bg1"/>
                </a:solidFill>
                <a:latin typeface="Mont Bold" panose="020B0604020202020204" charset="0"/>
              </a:rPr>
              <a:t>recidents</a:t>
            </a:r>
            <a:r>
              <a:rPr lang="en-US" sz="2800" dirty="0">
                <a:solidFill>
                  <a:schemeClr val="bg1"/>
                </a:solidFill>
                <a:latin typeface="Mont Bold" panose="020B0604020202020204" charset="0"/>
              </a:rPr>
              <a:t> so that they can solve their problems in a single step .</a:t>
            </a:r>
            <a:endParaRPr lang="en-IN" sz="2800" dirty="0">
              <a:solidFill>
                <a:schemeClr val="bg1"/>
              </a:solidFill>
              <a:latin typeface="Mont Bold"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
        <p:nvSpPr>
          <p:cNvPr id="15" name="TextBox 14">
            <a:extLst>
              <a:ext uri="{FF2B5EF4-FFF2-40B4-BE49-F238E27FC236}">
                <a16:creationId xmlns:a16="http://schemas.microsoft.com/office/drawing/2014/main" id="{220C3DEA-39C8-89DD-2AFE-9FF7E609BB12}"/>
              </a:ext>
            </a:extLst>
          </p:cNvPr>
          <p:cNvSpPr txBox="1"/>
          <p:nvPr/>
        </p:nvSpPr>
        <p:spPr>
          <a:xfrm>
            <a:off x="990600" y="4610100"/>
            <a:ext cx="6096000" cy="2677656"/>
          </a:xfrm>
          <a:prstGeom prst="rect">
            <a:avLst/>
          </a:prstGeom>
          <a:noFill/>
        </p:spPr>
        <p:txBody>
          <a:bodyPr wrap="square" rtlCol="0">
            <a:spAutoFit/>
          </a:bodyPr>
          <a:lstStyle/>
          <a:p>
            <a:r>
              <a:rPr lang="en-US" sz="2800" dirty="0">
                <a:solidFill>
                  <a:schemeClr val="bg1"/>
                </a:solidFill>
                <a:latin typeface="Arial Narrow" panose="020B0606020202030204" pitchFamily="34" charset="0"/>
              </a:rPr>
              <a:t>Our main key features of our website was to give a good user face interface and to provide the </a:t>
            </a:r>
            <a:r>
              <a:rPr lang="en-US" sz="2800" dirty="0" err="1">
                <a:solidFill>
                  <a:schemeClr val="bg1"/>
                </a:solidFill>
                <a:latin typeface="Arial Narrow" panose="020B0606020202030204" pitchFamily="34" charset="0"/>
              </a:rPr>
              <a:t>coustamisabe</a:t>
            </a:r>
            <a:r>
              <a:rPr lang="en-US" sz="2800" dirty="0">
                <a:solidFill>
                  <a:schemeClr val="bg1"/>
                </a:solidFill>
                <a:latin typeface="Arial Narrow" panose="020B0606020202030204" pitchFamily="34" charset="0"/>
              </a:rPr>
              <a:t> settings to the users which will help them in their upcoming days and it will be more simple so that the old people can also access this web site so easily </a:t>
            </a:r>
            <a:endParaRPr lang="en-IN" sz="2800" dirty="0">
              <a:solidFill>
                <a:schemeClr val="bg1"/>
              </a:solidFill>
              <a:latin typeface="Arial Narrow" panose="020B0606020202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314690" y="2456641"/>
            <a:ext cx="8582423" cy="4018736"/>
            <a:chOff x="-232025" y="142875"/>
            <a:chExt cx="11443231" cy="5358316"/>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7" name="TextBox 7"/>
            <p:cNvSpPr txBox="1"/>
            <p:nvPr/>
          </p:nvSpPr>
          <p:spPr>
            <a:xfrm>
              <a:off x="-232025" y="1658258"/>
              <a:ext cx="11211206" cy="3842933"/>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This helps the people in the community to solve their problems in one step where the community people will resolve their issue as fast as they can and this will be decrease the problem solving time as well . And everyone can be individuals and no need to depend up on </a:t>
              </a:r>
              <a:r>
                <a:rPr lang="en-US" sz="2500" u="none" strike="noStrike" dirty="0" err="1">
                  <a:solidFill>
                    <a:srgbClr val="F5F5F3"/>
                  </a:solidFill>
                  <a:latin typeface="Glacial Indifference Bold"/>
                </a:rPr>
                <a:t>anynone</a:t>
              </a:r>
              <a:r>
                <a:rPr lang="en-US" sz="2500" u="none" strike="noStrike" dirty="0">
                  <a:solidFill>
                    <a:srgbClr val="F5F5F3"/>
                  </a:solidFill>
                  <a:latin typeface="Glacial Indifference Bold"/>
                </a:rPr>
                <a:t> .</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
        <p:nvSpPr>
          <p:cNvPr id="12" name="TextBox 11">
            <a:extLst>
              <a:ext uri="{FF2B5EF4-FFF2-40B4-BE49-F238E27FC236}">
                <a16:creationId xmlns:a16="http://schemas.microsoft.com/office/drawing/2014/main" id="{DEBEC176-0A49-FB5A-7DD0-96FD8187A209}"/>
              </a:ext>
            </a:extLst>
          </p:cNvPr>
          <p:cNvSpPr txBox="1"/>
          <p:nvPr/>
        </p:nvSpPr>
        <p:spPr>
          <a:xfrm>
            <a:off x="1600200" y="4991100"/>
            <a:ext cx="5334000" cy="2677656"/>
          </a:xfrm>
          <a:prstGeom prst="rect">
            <a:avLst/>
          </a:prstGeom>
          <a:noFill/>
        </p:spPr>
        <p:txBody>
          <a:bodyPr wrap="square" rtlCol="0">
            <a:spAutoFit/>
          </a:bodyPr>
          <a:lstStyle/>
          <a:p>
            <a:r>
              <a:rPr lang="en-US" sz="2400" dirty="0">
                <a:solidFill>
                  <a:schemeClr val="bg1"/>
                </a:solidFill>
                <a:latin typeface="Mont Bold" panose="020B0604020202020204" charset="0"/>
                <a:cs typeface="Arial" panose="020B0604020202020204" pitchFamily="34" charset="0"/>
              </a:rPr>
              <a:t>OUR REVENUE MODEL WAS TO CHARGE A LIMITED AMOUNT FROM EVERY RECIDENT IN THE COMMUNITY AND WE WILL PROVIDE SOME COUPONS TO THE RESIDENTS WHICH THEY CAN USE IN THE COMMUNITY STORES</a:t>
            </a:r>
            <a:endParaRPr lang="en-IN" sz="2400" dirty="0">
              <a:solidFill>
                <a:schemeClr val="bg1"/>
              </a:solidFill>
              <a:latin typeface="Mont Bold" panose="020B060402020202020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774927"/>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JAVA SCRIPT AND HTML CSS,WHICH WERE USED TO DEVOLOPE THEWEBSITE.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82" y="-1372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3" name="TextBox 23"/>
          <p:cNvSpPr txBox="1"/>
          <p:nvPr/>
        </p:nvSpPr>
        <p:spPr>
          <a:xfrm>
            <a:off x="5867400" y="5728933"/>
            <a:ext cx="2687924" cy="894219"/>
          </a:xfrm>
          <a:prstGeom prst="rect">
            <a:avLst/>
          </a:prstGeom>
        </p:spPr>
        <p:txBody>
          <a:bodyPr lIns="0" tIns="0" rIns="0" bIns="0" rtlCol="0" anchor="t">
            <a:spAutoFit/>
          </a:bodyPr>
          <a:lstStyle/>
          <a:p>
            <a:pPr marL="0" lvl="0" indent="0">
              <a:lnSpc>
                <a:spcPts val="3410"/>
              </a:lnSpc>
            </a:pPr>
            <a:r>
              <a:rPr lang="en-US" sz="3410" dirty="0">
                <a:solidFill>
                  <a:srgbClr val="FFBD59"/>
                </a:solidFill>
                <a:latin typeface="Garet Bold"/>
              </a:rPr>
              <a:t>Abdul</a:t>
            </a:r>
          </a:p>
          <a:p>
            <a:pPr marL="0" lvl="0" indent="0">
              <a:lnSpc>
                <a:spcPts val="3410"/>
              </a:lnSpc>
            </a:pPr>
            <a:r>
              <a:rPr lang="en-US" sz="3410" dirty="0">
                <a:solidFill>
                  <a:srgbClr val="FFBD59"/>
                </a:solidFill>
                <a:latin typeface="Garet Bold"/>
              </a:rPr>
              <a:t>Mannaan</a:t>
            </a:r>
          </a:p>
        </p:txBody>
      </p:sp>
      <p:sp>
        <p:nvSpPr>
          <p:cNvPr id="25" name="TextBox 25"/>
          <p:cNvSpPr txBox="1"/>
          <p:nvPr/>
        </p:nvSpPr>
        <p:spPr>
          <a:xfrm>
            <a:off x="10023065" y="5968021"/>
            <a:ext cx="2586320" cy="1330236"/>
          </a:xfrm>
          <a:prstGeom prst="rect">
            <a:avLst/>
          </a:prstGeom>
        </p:spPr>
        <p:txBody>
          <a:bodyPr lIns="0" tIns="0" rIns="0" bIns="0" rtlCol="0" anchor="t">
            <a:spAutoFit/>
          </a:bodyPr>
          <a:lstStyle/>
          <a:p>
            <a:pPr marL="0" lvl="0" indent="0">
              <a:lnSpc>
                <a:spcPts val="3410"/>
              </a:lnSpc>
            </a:pPr>
            <a:r>
              <a:rPr lang="en-US" sz="3410" dirty="0" err="1">
                <a:solidFill>
                  <a:srgbClr val="FFBD59"/>
                </a:solidFill>
                <a:latin typeface="Garet Bold"/>
              </a:rPr>
              <a:t>Ch.Sai</a:t>
            </a:r>
            <a:endParaRPr lang="en-US" sz="3410" dirty="0">
              <a:solidFill>
                <a:srgbClr val="FFBD59"/>
              </a:solidFill>
              <a:latin typeface="Garet Bold"/>
            </a:endParaRPr>
          </a:p>
          <a:p>
            <a:pPr marL="0" lvl="0" indent="0">
              <a:lnSpc>
                <a:spcPts val="3410"/>
              </a:lnSpc>
            </a:pPr>
            <a:r>
              <a:rPr lang="en-US" sz="3410" dirty="0" err="1">
                <a:solidFill>
                  <a:srgbClr val="FFBD59"/>
                </a:solidFill>
                <a:latin typeface="Garet Bold"/>
              </a:rPr>
              <a:t>Tharun</a:t>
            </a:r>
            <a:endParaRPr lang="en-US" sz="3410" dirty="0">
              <a:solidFill>
                <a:srgbClr val="FFBD59"/>
              </a:solidFill>
              <a:latin typeface="Garet Bold"/>
            </a:endParaRPr>
          </a:p>
          <a:p>
            <a:pPr marL="0" lvl="0" indent="0">
              <a:lnSpc>
                <a:spcPts val="3410"/>
              </a:lnSpc>
            </a:pPr>
            <a:endParaRPr lang="en-US" sz="3410" dirty="0">
              <a:solidFill>
                <a:srgbClr val="FFBD59"/>
              </a:solidFill>
              <a:latin typeface="Garet Bold"/>
            </a:endParaRPr>
          </a:p>
        </p:txBody>
      </p:sp>
      <p:sp>
        <p:nvSpPr>
          <p:cNvPr id="27" name="TextBox 27"/>
          <p:cNvSpPr txBox="1"/>
          <p:nvPr/>
        </p:nvSpPr>
        <p:spPr>
          <a:xfrm>
            <a:off x="10070376" y="6981537"/>
            <a:ext cx="2731224" cy="649409"/>
          </a:xfrm>
          <a:prstGeom prst="rect">
            <a:avLst/>
          </a:prstGeom>
        </p:spPr>
        <p:txBody>
          <a:bodyPr wrap="square" lIns="0" tIns="0" rIns="0" bIns="0" rtlCol="0" anchor="t">
            <a:spAutoFit/>
          </a:bodyPr>
          <a:lstStyle/>
          <a:p>
            <a:pPr marL="0" lvl="0" indent="0">
              <a:lnSpc>
                <a:spcPts val="2387"/>
              </a:lnSpc>
            </a:pPr>
            <a:r>
              <a:rPr lang="en-US" sz="3200" spc="341" dirty="0">
                <a:solidFill>
                  <a:srgbClr val="FFFFFF"/>
                </a:solidFill>
                <a:latin typeface="Blinker"/>
              </a:rPr>
              <a:t>Team</a:t>
            </a:r>
            <a:r>
              <a:rPr lang="en-US" sz="1705" spc="341" dirty="0">
                <a:solidFill>
                  <a:srgbClr val="FFFFFF"/>
                </a:solidFill>
                <a:latin typeface="Blinker"/>
              </a:rPr>
              <a:t> </a:t>
            </a:r>
            <a:r>
              <a:rPr lang="en-US" sz="3600" spc="341" dirty="0">
                <a:solidFill>
                  <a:srgbClr val="FFFFFF"/>
                </a:solidFill>
                <a:latin typeface="Blinker"/>
              </a:rPr>
              <a:t>Member</a:t>
            </a:r>
          </a:p>
        </p:txBody>
      </p:sp>
      <p:sp>
        <p:nvSpPr>
          <p:cNvPr id="29" name="TextBox 27">
            <a:extLst>
              <a:ext uri="{FF2B5EF4-FFF2-40B4-BE49-F238E27FC236}">
                <a16:creationId xmlns:a16="http://schemas.microsoft.com/office/drawing/2014/main" id="{43AD42E5-C981-980D-8E3D-63CF7A06DC70}"/>
              </a:ext>
            </a:extLst>
          </p:cNvPr>
          <p:cNvSpPr txBox="1"/>
          <p:nvPr/>
        </p:nvSpPr>
        <p:spPr>
          <a:xfrm>
            <a:off x="5943600" y="6881838"/>
            <a:ext cx="2731224" cy="649409"/>
          </a:xfrm>
          <a:prstGeom prst="rect">
            <a:avLst/>
          </a:prstGeom>
        </p:spPr>
        <p:txBody>
          <a:bodyPr wrap="square" lIns="0" tIns="0" rIns="0" bIns="0" rtlCol="0" anchor="t">
            <a:spAutoFit/>
          </a:bodyPr>
          <a:lstStyle/>
          <a:p>
            <a:pPr marL="0" lvl="0" indent="0">
              <a:lnSpc>
                <a:spcPts val="2387"/>
              </a:lnSpc>
            </a:pPr>
            <a:r>
              <a:rPr lang="en-US" sz="3200" spc="341" dirty="0">
                <a:solidFill>
                  <a:srgbClr val="FFFFFF"/>
                </a:solidFill>
                <a:latin typeface="Blinker"/>
              </a:rPr>
              <a:t>Team</a:t>
            </a:r>
            <a:r>
              <a:rPr lang="en-US" sz="1705" spc="341" dirty="0">
                <a:solidFill>
                  <a:srgbClr val="FFFFFF"/>
                </a:solidFill>
                <a:latin typeface="Blinker"/>
              </a:rPr>
              <a:t> </a:t>
            </a:r>
            <a:r>
              <a:rPr lang="en-US" sz="3600" spc="341" dirty="0">
                <a:solidFill>
                  <a:srgbClr val="FFFFFF"/>
                </a:solidFill>
                <a:latin typeface="Blinker"/>
              </a:rPr>
              <a:t>Member</a:t>
            </a:r>
          </a:p>
        </p:txBody>
      </p:sp>
      <p:pic>
        <p:nvPicPr>
          <p:cNvPr id="4" name="Picture 3">
            <a:extLst>
              <a:ext uri="{FF2B5EF4-FFF2-40B4-BE49-F238E27FC236}">
                <a16:creationId xmlns:a16="http://schemas.microsoft.com/office/drawing/2014/main" id="{0D563BC3-25F0-8641-9845-ABA88F78BE5F}"/>
              </a:ext>
            </a:extLst>
          </p:cNvPr>
          <p:cNvPicPr>
            <a:picLocks noChangeAspect="1"/>
          </p:cNvPicPr>
          <p:nvPr/>
        </p:nvPicPr>
        <p:blipFill>
          <a:blip r:embed="rId4"/>
          <a:stretch>
            <a:fillRect/>
          </a:stretch>
        </p:blipFill>
        <p:spPr>
          <a:xfrm>
            <a:off x="9671078" y="3550093"/>
            <a:ext cx="2122901" cy="2122901"/>
          </a:xfrm>
          <a:prstGeom prst="rect">
            <a:avLst/>
          </a:prstGeom>
        </p:spPr>
      </p:pic>
      <p:pic>
        <p:nvPicPr>
          <p:cNvPr id="6" name="Picture 5">
            <a:extLst>
              <a:ext uri="{FF2B5EF4-FFF2-40B4-BE49-F238E27FC236}">
                <a16:creationId xmlns:a16="http://schemas.microsoft.com/office/drawing/2014/main" id="{680B21E6-81D3-659F-8623-D6E243B3BBD1}"/>
              </a:ext>
            </a:extLst>
          </p:cNvPr>
          <p:cNvPicPr>
            <a:picLocks noChangeAspect="1"/>
          </p:cNvPicPr>
          <p:nvPr/>
        </p:nvPicPr>
        <p:blipFill rotWithShape="1">
          <a:blip r:embed="rId5"/>
          <a:srcRect l="11949" t="18327" r="14235" b="17928"/>
          <a:stretch/>
        </p:blipFill>
        <p:spPr>
          <a:xfrm>
            <a:off x="5684406" y="3426848"/>
            <a:ext cx="1801112" cy="20074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356</Words>
  <Application>Microsoft Office PowerPoint</Application>
  <PresentationFormat>Custom</PresentationFormat>
  <Paragraphs>24</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Glacial Indifference</vt:lpstr>
      <vt:lpstr>Garet</vt:lpstr>
      <vt:lpstr>Calibri</vt:lpstr>
      <vt:lpstr>Arial</vt:lpstr>
      <vt:lpstr>Mont Bold</vt:lpstr>
      <vt:lpstr>Glacial Indifference Bold</vt:lpstr>
      <vt:lpstr>Garet Bold</vt:lpstr>
      <vt:lpstr>League Spartan</vt:lpstr>
      <vt:lpstr>Poppins</vt:lpstr>
      <vt:lpstr>Arial Narrow</vt:lpstr>
      <vt:lpstr>Blinker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عبد المنان</dc:creator>
  <cp:lastModifiedBy>Panta Dhanush Kumar Reddy</cp:lastModifiedBy>
  <cp:revision>7</cp:revision>
  <dcterms:created xsi:type="dcterms:W3CDTF">2006-08-16T00:00:00Z</dcterms:created>
  <dcterms:modified xsi:type="dcterms:W3CDTF">2023-10-28T06:08:26Z</dcterms:modified>
  <dc:identifier>DAFxrxF-qp8</dc:identifier>
</cp:coreProperties>
</file>